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9" r:id="rId5"/>
  </p:sldMasterIdLst>
  <p:notesMasterIdLst>
    <p:notesMasterId r:id="rId37"/>
  </p:notesMasterIdLst>
  <p:handoutMasterIdLst>
    <p:handoutMasterId r:id="rId38"/>
  </p:handoutMasterIdLst>
  <p:sldIdLst>
    <p:sldId id="2147482333" r:id="rId6"/>
    <p:sldId id="2147482350" r:id="rId7"/>
    <p:sldId id="2147482369" r:id="rId8"/>
    <p:sldId id="2147482372" r:id="rId9"/>
    <p:sldId id="2147482373" r:id="rId10"/>
    <p:sldId id="2147482376" r:id="rId11"/>
    <p:sldId id="2147482375" r:id="rId12"/>
    <p:sldId id="2147482377" r:id="rId13"/>
    <p:sldId id="2147482378" r:id="rId14"/>
    <p:sldId id="2147482371" r:id="rId15"/>
    <p:sldId id="2147482379" r:id="rId16"/>
    <p:sldId id="2147482380" r:id="rId17"/>
    <p:sldId id="2147482381" r:id="rId18"/>
    <p:sldId id="2147482382" r:id="rId19"/>
    <p:sldId id="2147482383" r:id="rId20"/>
    <p:sldId id="2147482384" r:id="rId21"/>
    <p:sldId id="2147482368" r:id="rId22"/>
    <p:sldId id="2147482351" r:id="rId23"/>
    <p:sldId id="2147482353" r:id="rId24"/>
    <p:sldId id="2147482354" r:id="rId25"/>
    <p:sldId id="2147482367" r:id="rId26"/>
    <p:sldId id="2147482356" r:id="rId27"/>
    <p:sldId id="2147482366" r:id="rId28"/>
    <p:sldId id="2147482357" r:id="rId29"/>
    <p:sldId id="2147482359" r:id="rId30"/>
    <p:sldId id="2147482360" r:id="rId31"/>
    <p:sldId id="2147482363" r:id="rId32"/>
    <p:sldId id="614" r:id="rId33"/>
    <p:sldId id="2147482386" r:id="rId34"/>
    <p:sldId id="635" r:id="rId35"/>
    <p:sldId id="2147482365" r:id="rId36"/>
  </p:sldIdLst>
  <p:sldSz cx="12190413" cy="6859588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Open Sans" pitchFamily="2" charset="0"/>
      <p:regular r:id="rId40"/>
      <p:bold r:id="rId41"/>
      <p:italic r:id="rId42"/>
      <p:boldItalic r:id="rId43"/>
    </p:embeddedFont>
    <p:embeddedFont>
      <p:font typeface="Open Sans Light" pitchFamily="2" charset="0"/>
      <p:regular r:id="rId44"/>
      <p:italic r:id="rId45"/>
    </p:embeddedFont>
    <p:embeddedFont>
      <p:font typeface="Open Sans Semibold" pitchFamily="2" charset="0"/>
      <p:bold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Light" panose="02000000000000000000" pitchFamily="2" charset="0"/>
      <p:regular r:id="rId52"/>
      <p:italic r:id="rId53"/>
    </p:embeddedFont>
  </p:embeddedFontLst>
  <p:custDataLst>
    <p:tags r:id="rId54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1pPr>
    <a:lvl2pPr marL="544251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2pPr>
    <a:lvl3pPr marL="1088502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3pPr>
    <a:lvl4pPr marL="163275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4pPr>
    <a:lvl5pPr marL="2177004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5pPr>
    <a:lvl6pPr marL="2721254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6pPr>
    <a:lvl7pPr marL="3265505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7pPr>
    <a:lvl8pPr marL="3809756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8pPr>
    <a:lvl9pPr marL="4354007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EA47-027A-4A4C-8DEA-3F3460FFF9E7}">
          <p14:sldIdLst>
            <p14:sldId id="2147482333"/>
            <p14:sldId id="2147482350"/>
            <p14:sldId id="2147482369"/>
            <p14:sldId id="2147482372"/>
            <p14:sldId id="2147482373"/>
            <p14:sldId id="2147482376"/>
            <p14:sldId id="2147482375"/>
            <p14:sldId id="2147482377"/>
            <p14:sldId id="2147482378"/>
            <p14:sldId id="2147482371"/>
            <p14:sldId id="2147482379"/>
            <p14:sldId id="2147482380"/>
            <p14:sldId id="2147482381"/>
            <p14:sldId id="2147482382"/>
            <p14:sldId id="2147482383"/>
            <p14:sldId id="2147482384"/>
            <p14:sldId id="2147482368"/>
            <p14:sldId id="2147482351"/>
            <p14:sldId id="2147482353"/>
            <p14:sldId id="2147482354"/>
            <p14:sldId id="2147482367"/>
            <p14:sldId id="2147482356"/>
            <p14:sldId id="2147482366"/>
            <p14:sldId id="2147482357"/>
            <p14:sldId id="2147482359"/>
            <p14:sldId id="2147482360"/>
            <p14:sldId id="2147482363"/>
            <p14:sldId id="614"/>
            <p14:sldId id="2147482386"/>
            <p14:sldId id="635"/>
            <p14:sldId id="2147482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orient="horz" pos="2271">
          <p15:clr>
            <a:srgbClr val="A4A3A4"/>
          </p15:clr>
        </p15:guide>
        <p15:guide id="3" orient="horz" pos="4202">
          <p15:clr>
            <a:srgbClr val="A4A3A4"/>
          </p15:clr>
        </p15:guide>
        <p15:guide id="4" orient="horz" pos="307">
          <p15:clr>
            <a:srgbClr val="A4A3A4"/>
          </p15:clr>
        </p15:guide>
        <p15:guide id="5" orient="horz" pos="3256">
          <p15:clr>
            <a:srgbClr val="A4A3A4"/>
          </p15:clr>
        </p15:guide>
        <p15:guide id="6" orient="horz" pos="1240">
          <p15:clr>
            <a:srgbClr val="A4A3A4"/>
          </p15:clr>
        </p15:guide>
        <p15:guide id="7" orient="horz" pos="3211">
          <p15:clr>
            <a:srgbClr val="A4A3A4"/>
          </p15:clr>
        </p15:guide>
        <p15:guide id="8" orient="horz" pos="2727" userDrawn="1">
          <p15:clr>
            <a:srgbClr val="A4A3A4"/>
          </p15:clr>
        </p15:guide>
        <p15:guide id="9" pos="52">
          <p15:clr>
            <a:srgbClr val="A4A3A4"/>
          </p15:clr>
        </p15:guide>
        <p15:guide id="10" pos="3875">
          <p15:clr>
            <a:srgbClr val="A4A3A4"/>
          </p15:clr>
        </p15:guide>
        <p15:guide id="11" pos="3816">
          <p15:clr>
            <a:srgbClr val="A4A3A4"/>
          </p15:clr>
        </p15:guide>
        <p15:guide id="12" pos="7635">
          <p15:clr>
            <a:srgbClr val="A4A3A4"/>
          </p15:clr>
        </p15:guide>
        <p15:guide id="13" pos="5767" userDrawn="1">
          <p15:clr>
            <a:srgbClr val="A4A3A4"/>
          </p15:clr>
        </p15:guide>
        <p15:guide id="14" pos="5729">
          <p15:clr>
            <a:srgbClr val="A4A3A4"/>
          </p15:clr>
        </p15:guide>
        <p15:guide id="15" pos="1962">
          <p15:clr>
            <a:srgbClr val="A4A3A4"/>
          </p15:clr>
        </p15:guide>
        <p15:guide id="16" pos="1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6AF"/>
    <a:srgbClr val="71C333"/>
    <a:srgbClr val="FF0000"/>
    <a:srgbClr val="99CCFF"/>
    <a:srgbClr val="6600CC"/>
    <a:srgbClr val="0066FF"/>
    <a:srgbClr val="CCECFF"/>
    <a:srgbClr val="99FF66"/>
    <a:srgbClr val="33CC3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45" y="288"/>
      </p:cViewPr>
      <p:guideLst>
        <p:guide orient="horz" pos="2229"/>
        <p:guide orient="horz" pos="2271"/>
        <p:guide orient="horz" pos="4202"/>
        <p:guide orient="horz" pos="307"/>
        <p:guide orient="horz" pos="3256"/>
        <p:guide orient="horz" pos="1240"/>
        <p:guide orient="horz" pos="3211"/>
        <p:guide orient="horz" pos="2727"/>
        <p:guide pos="52"/>
        <p:guide pos="3875"/>
        <p:guide pos="3816"/>
        <p:guide pos="7635"/>
        <p:guide pos="5767"/>
        <p:guide pos="5729"/>
        <p:guide pos="1962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7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82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645CADFC-B07C-4CDF-A6CB-673776AD24B3}" type="datetimeFigureOut">
              <a:rPr lang="en-GB" smtClean="0"/>
              <a:pPr/>
              <a:t>15/01/2026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7A4CD859-BDD9-4D9D-B820-59E9FC703A0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0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Entender Población vs. Muestra.</a:t>
            </a:r>
          </a:p>
          <a:p>
            <a:r>
              <a:rPr lang="es-ES" dirty="0"/>
              <a:t>Repasar Probabilidad básica.</a:t>
            </a:r>
          </a:p>
          <a:p>
            <a:r>
              <a:rPr lang="es-ES" dirty="0"/>
              <a:t>Explorar Distribuciones (Discretas y Continuas).</a:t>
            </a:r>
          </a:p>
          <a:p>
            <a:r>
              <a:rPr lang="es-ES" dirty="0"/>
              <a:t>Comprender el Teorema del Límite Central (TLC).</a:t>
            </a:r>
          </a:p>
          <a:p>
            <a:endParaRPr lang="es-EC" dirty="0"/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37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Tomamos muestras porque medir toda la población es costoso o imposible</a:t>
            </a:r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39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559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75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3CAA23E-C759-5545-B401-69012417D789}" type="slidenum">
              <a:rPr lang="en-GB"/>
              <a:pPr>
                <a:defRPr/>
              </a:pPr>
              <a:t>28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4175" y="695325"/>
            <a:ext cx="608806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19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AD0E5-95D0-8F1D-8347-CD8BF4AF5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35D26-9CF6-3D9F-1563-5B3DF68FB8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3CAA23E-C759-5545-B401-69012417D789}" type="slidenum">
              <a:rPr lang="en-GB"/>
              <a:pPr>
                <a:defRPr/>
              </a:pPr>
              <a:t>29</a:t>
            </a:fld>
            <a:endParaRPr lang="en-GB"/>
          </a:p>
        </p:txBody>
      </p:sp>
      <p:sp>
        <p:nvSpPr>
          <p:cNvPr id="15361" name="Text Box 1">
            <a:extLst>
              <a:ext uri="{FF2B5EF4-FFF2-40B4-BE49-F238E27FC236}">
                <a16:creationId xmlns:a16="http://schemas.microsoft.com/office/drawing/2014/main" id="{1A2C2497-AC07-A84E-A9E3-8C99E2C915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4175" y="695325"/>
            <a:ext cx="608806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CFCE947A-AC30-C670-6212-07FE4342BA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03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40" y="2242704"/>
            <a:ext cx="12038033" cy="1484655"/>
          </a:xfrm>
        </p:spPr>
        <p:txBody>
          <a:bodyPr/>
          <a:lstStyle>
            <a:lvl1pPr algn="ctr">
              <a:defRPr sz="43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2154" y="3800402"/>
            <a:ext cx="5978804" cy="544504"/>
          </a:xfrm>
        </p:spPr>
        <p:txBody>
          <a:bodyPr/>
          <a:lstStyle>
            <a:lvl1pPr marL="0" indent="0" algn="ctr">
              <a:buFontTx/>
              <a:buNone/>
              <a:defRPr sz="17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subtitle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trip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1" y="2046762"/>
            <a:ext cx="2931201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52350" y="2046762"/>
            <a:ext cx="5968223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05213"/>
            <a:ext cx="2931201" cy="150772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115328" y="2046762"/>
            <a:ext cx="2941784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52350" y="3605214"/>
            <a:ext cx="2931201" cy="149225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9191488" y="3605213"/>
            <a:ext cx="2931201" cy="149225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5937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63989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13987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2541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3115328" y="3613987"/>
            <a:ext cx="5978806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311532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152350" y="2046762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6152350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 hasCustomPrompt="1"/>
          </p:nvPr>
        </p:nvSpPr>
        <p:spPr>
          <a:xfrm>
            <a:off x="6152350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9191488" y="2046762"/>
            <a:ext cx="2931201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9191488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919148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613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9588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9042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39" y="476360"/>
            <a:ext cx="12038034" cy="6194272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84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0" y="476361"/>
            <a:ext cx="597457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2540" y="1047992"/>
            <a:ext cx="597457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152350" y="476361"/>
            <a:ext cx="596822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52350" y="1047992"/>
            <a:ext cx="596822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863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+P Colou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| Subtitle</a:t>
            </a:r>
          </a:p>
        </p:txBody>
      </p:sp>
    </p:spTree>
    <p:extLst>
      <p:ext uri="{BB962C8B-B14F-4D97-AF65-F5344CB8AC3E}">
        <p14:creationId xmlns:p14="http://schemas.microsoft.com/office/powerpoint/2010/main" val="52042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889" y="3429794"/>
            <a:ext cx="5156211" cy="40490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s-EC" noProof="0" dirty="0"/>
              <a:t>Agenda de la sesión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990" y="3429794"/>
            <a:ext cx="5518160" cy="285670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 b="1"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>
              <a:buAutoNum type="arabicPeriod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013036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r>
              <a:rPr lang="es-EC" noProof="0" dirty="0"/>
              <a:t>	</a:t>
            </a:r>
          </a:p>
          <a:p>
            <a:pPr marL="1489255" marR="0" lvl="2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2033506" marR="0" lvl="3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75318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688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9321" cy="52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2707" y="536391"/>
            <a:ext cx="11359321" cy="455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078" lvl="1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617" lvl="2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156" lvl="3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695" lvl="4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234" lvl="5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6773" lvl="6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312" lvl="7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5851" lvl="8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  <p:cxnSp>
        <p:nvCxnSpPr>
          <p:cNvPr id="24" name="Google Shape;24;p4"/>
          <p:cNvCxnSpPr/>
          <p:nvPr/>
        </p:nvCxnSpPr>
        <p:spPr>
          <a:xfrm>
            <a:off x="127225" y="536404"/>
            <a:ext cx="11165746" cy="11203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2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Contents</a:t>
            </a:r>
            <a:endParaRPr lang="es-EC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6011874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/>
            </a:lvl1pPr>
            <a:lvl2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3750897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19234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B71A9-1D8E-4306-A77B-7BB1004306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5941"/>
            <a:ext cx="12190413" cy="527707"/>
          </a:xfrm>
        </p:spPr>
        <p:txBody>
          <a:bodyPr/>
          <a:lstStyle>
            <a:lvl1pPr marL="0" indent="0" algn="ctr">
              <a:buNone/>
              <a:defRPr sz="28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Divider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00336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mage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476360"/>
            <a:ext cx="12050038" cy="612821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328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40" y="476360"/>
            <a:ext cx="12038033" cy="5932273"/>
          </a:xfrm>
        </p:spPr>
        <p:txBody>
          <a:bodyPr anchor="ctr" anchorCtr="0"/>
          <a:lstStyle>
            <a:lvl1pPr marL="0" indent="0" algn="ctr">
              <a:buNone/>
              <a:defRPr sz="19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82539" y="0"/>
            <a:ext cx="1205708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100" dirty="0">
                <a:latin typeface="Open Sans Light" panose="020B0306030504020204" pitchFamily="34" charset="0"/>
              </a:rPr>
              <a:t>Click to edit Master title style</a:t>
            </a:r>
            <a:endParaRPr lang="en-GB" sz="2100" dirty="0">
              <a:latin typeface="Open Sans Light" panose="020B0306030504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4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Landscap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229B-0358-58B7-ADC2-D9E0AEFF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948" y="6604577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4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Portrai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6" y="476360"/>
            <a:ext cx="5986575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476360"/>
            <a:ext cx="5983028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520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61556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0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61556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75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539" y="0"/>
            <a:ext cx="12038034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39" y="476360"/>
            <a:ext cx="12038034" cy="605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</a:t>
            </a:r>
            <a:r>
              <a:rPr lang="es-EC" noProof="0" dirty="0" err="1"/>
              <a:t>text</a:t>
            </a:r>
            <a:endParaRPr lang="es-EC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8" r:id="rId3"/>
    <p:sldLayoutId id="2147483667" r:id="rId4"/>
    <p:sldLayoutId id="2147483661" r:id="rId5"/>
    <p:sldLayoutId id="2147483657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50" r:id="rId13"/>
    <p:sldLayoutId id="2147483653" r:id="rId14"/>
    <p:sldLayoutId id="2147483666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85B1BB-A2A7-280B-2084-F5BC6AE7F442}"/>
              </a:ext>
            </a:extLst>
          </p:cNvPr>
          <p:cNvSpPr/>
          <p:nvPr userDrawn="1"/>
        </p:nvSpPr>
        <p:spPr>
          <a:xfrm>
            <a:off x="0" y="0"/>
            <a:ext cx="6095206" cy="6859588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30026935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scipy.org/doc/scipy/reference/stats.html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www.careerexplorer.com/careers/piano-tuner/job-mark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3961-AAF5-7AFF-46AC-6D3314D57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noProof="0" dirty="0"/>
              <a:t>Manejo y Análisis de Datos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7661AE-4965-9EB9-DE2C-912812C2E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154" y="3800402"/>
            <a:ext cx="5978804" cy="936698"/>
          </a:xfrm>
        </p:spPr>
        <p:txBody>
          <a:bodyPr/>
          <a:lstStyle/>
          <a:p>
            <a:r>
              <a:rPr lang="es-EC" noProof="0" dirty="0"/>
              <a:t>Parte II: Inferencia estadística y modelos explicativos</a:t>
            </a:r>
          </a:p>
          <a:p>
            <a:r>
              <a:rPr lang="es-EC" noProof="0" dirty="0"/>
              <a:t>Dr. Mateo Neira</a:t>
            </a:r>
          </a:p>
          <a:p>
            <a:endParaRPr lang="es-EC" noProof="0" dirty="0"/>
          </a:p>
          <a:p>
            <a:r>
              <a:rPr lang="es-EC" noProof="0" dirty="0"/>
              <a:t>Maestría en Ciudades Sostenibles, 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28086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44137-8E3A-2B5C-BF09-176C10418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FFE5-0212-987C-65E0-0222B3BA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ABD7E-8F71-3A38-0C34-EEC9BD708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4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FD305-699D-12E6-F615-FE7CD1A22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7F29-CD2E-914D-BA55-B157A30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333E9-4EF8-9D63-2961-35BC3CFA2B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</p:txBody>
      </p:sp>
    </p:spTree>
    <p:extLst>
      <p:ext uri="{BB962C8B-B14F-4D97-AF65-F5344CB8AC3E}">
        <p14:creationId xmlns:p14="http://schemas.microsoft.com/office/powerpoint/2010/main" val="294057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C51BB-53DA-B2F0-0E8C-60F65516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2867-CC10-D319-4370-62F69131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839E7-9817-0AC8-EF68-2D940D4FA5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no sabes, per necesitas saber</a:t>
            </a:r>
          </a:p>
        </p:txBody>
      </p:sp>
    </p:spTree>
    <p:extLst>
      <p:ext uri="{BB962C8B-B14F-4D97-AF65-F5344CB8AC3E}">
        <p14:creationId xmlns:p14="http://schemas.microsoft.com/office/powerpoint/2010/main" val="61215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C9B33-C8A0-3E44-EE7D-901FAD61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4797-2402-6B07-7F11-B28EFF50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819E6-DC35-EBB6-A549-D0EAAF58E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no sabes, per necesitas saber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Resuelve 3 estimando, calculando, o investigando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95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A37CA-E48E-8CEB-3234-140FE0A2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754A-F970-77F3-DA11-62F35D2D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0A47E-5AD9-43D1-7E05-1477412171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no sabes, per necesitas saber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Resuelve 3 estimando, calculando, o investigando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Vuelve a juntar todo para obtener una respuesta</a:t>
            </a:r>
          </a:p>
        </p:txBody>
      </p:sp>
    </p:spTree>
    <p:extLst>
      <p:ext uri="{BB962C8B-B14F-4D97-AF65-F5344CB8AC3E}">
        <p14:creationId xmlns:p14="http://schemas.microsoft.com/office/powerpoint/2010/main" val="104855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85546-46BB-33E0-FDE9-9605A112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EE0E-BF81-AED5-17D8-4CA679A6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47BD6-276F-4808-B3AF-06D0F54CC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no sabes, per necesitas saber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Resuelve 3 estimando, calculando, o investigando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Vuelve a juntar todo para obtener una respuesta</a:t>
            </a:r>
          </a:p>
          <a:p>
            <a:pPr marL="342900" indent="-342900">
              <a:buAutoNum type="arabicPeriod"/>
            </a:pPr>
            <a:endParaRPr lang="es-EC" sz="28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S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Piensa si tu respuesta es sensata.</a:t>
            </a:r>
            <a:br>
              <a:rPr lang="es-ES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S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Verifica si es posible</a:t>
            </a:r>
          </a:p>
        </p:txBody>
      </p:sp>
    </p:spTree>
    <p:extLst>
      <p:ext uri="{BB962C8B-B14F-4D97-AF65-F5344CB8AC3E}">
        <p14:creationId xmlns:p14="http://schemas.microsoft.com/office/powerpoint/2010/main" val="226947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2EF2-FB18-35F2-1A07-076EB4D5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Ejercicio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EBE96-7209-A191-502D-F2C505BBB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3370" y="696321"/>
            <a:ext cx="10263672" cy="5466945"/>
          </a:xfrm>
        </p:spPr>
        <p:txBody>
          <a:bodyPr/>
          <a:lstStyle/>
          <a:p>
            <a:pPr marL="514350" indent="-514350" algn="ctr" fontAlgn="auto">
              <a:spcAft>
                <a:spcPts val="0"/>
              </a:spcAft>
              <a:buAutoNum type="arabicPeriod"/>
              <a:defRPr/>
            </a:pPr>
            <a:r>
              <a:rPr lang="es" sz="2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ladrillos hay en Quito?</a:t>
            </a:r>
          </a:p>
          <a:p>
            <a:pPr marL="514350" indent="-514350" algn="ctr" fontAlgn="auto">
              <a:spcAft>
                <a:spcPts val="0"/>
              </a:spcAft>
              <a:buAutoNum type="arabicPeriod"/>
              <a:defRPr/>
            </a:pPr>
            <a:endParaRPr lang="e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14350" indent="-514350" algn="ctr" fontAlgn="auto">
              <a:spcAft>
                <a:spcPts val="0"/>
              </a:spcAft>
              <a:buAutoNum type="arabicPeriod"/>
              <a:defRPr/>
            </a:pPr>
            <a:r>
              <a:rPr lang="es-ES" sz="2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Si la población mundial entera viviera con la densidad de población de Cuenca, cuánta superficie necesitaríamos?</a:t>
            </a:r>
            <a:endParaRPr lang="en-U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s" sz="2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</a:t>
            </a:r>
            <a:r>
              <a:rPr lang="es-ES" sz="2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Estima la superficie total dedicada al estacionamiento (lotes de superficie + estacionamiento en la calle) en una típica ciudad Ecuatoriana de tamaño medio. Si consolidaras todo ese espacio en uno solo, sería más grande que el centro de la ciudad?</a:t>
            </a:r>
            <a:endParaRPr lang="en-U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70094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8B6B3-DECA-479C-96C9-40EC5907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Tutorial practico</a:t>
            </a:r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509A1B7C-0D2D-3CA6-F561-8F45A549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83" y="289249"/>
            <a:ext cx="4625658" cy="54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6CBDD-6570-45F7-26DE-10A2C569655A}"/>
              </a:ext>
            </a:extLst>
          </p:cNvPr>
          <p:cNvSpPr txBox="1"/>
          <p:nvPr/>
        </p:nvSpPr>
        <p:spPr>
          <a:xfrm>
            <a:off x="6457950" y="5874703"/>
            <a:ext cx="511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C" sz="2000" u="sng" dirty="0">
                <a:solidFill>
                  <a:srgbClr val="4A86E8"/>
                </a:solidFill>
                <a:latin typeface="Roboto" panose="02000000000000000000" pitchFamily="2" charset="0"/>
              </a:rPr>
              <a:t>https://xkcd.com/1838/</a:t>
            </a:r>
            <a:endParaRPr kumimoji="0" lang="es-EC" sz="19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9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3651-D947-45B9-2CD9-DAAF2AC5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Conceptos básicos del muestreo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FFB93-328D-52C2-CD5D-29D4D142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804" y="808038"/>
            <a:ext cx="10275384" cy="4641040"/>
          </a:xfrm>
        </p:spPr>
        <p:txBody>
          <a:bodyPr/>
          <a:lstStyle/>
          <a:p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Población versus muestra: </a:t>
            </a:r>
          </a:p>
          <a:p>
            <a:endParaRPr lang="es-EC" sz="2000" noProof="0" dirty="0"/>
          </a:p>
          <a:p>
            <a:r>
              <a:rPr lang="es-EC" sz="2000" noProof="0" dirty="0"/>
              <a:t>Una población es el conjunto completo de objetos o eventos bajo estudio. </a:t>
            </a:r>
          </a:p>
          <a:p>
            <a:endParaRPr lang="es-EC" sz="2000" noProof="0" dirty="0"/>
          </a:p>
          <a:p>
            <a:r>
              <a:rPr lang="es-EC" sz="2000" dirty="0"/>
              <a:t>Una muestra es un subconjunto “representativo” de los objetos o eventos bajo estudio. </a:t>
            </a:r>
          </a:p>
          <a:p>
            <a:endParaRPr lang="es-EC" sz="2000" noProof="0" dirty="0"/>
          </a:p>
          <a:p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Sesgos en la muestra: </a:t>
            </a:r>
          </a:p>
          <a:p>
            <a:endParaRPr lang="es-EC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noProof="0" dirty="0"/>
              <a:t>Sesgo de selección: algunos sujetos tienen mas probabilidad de ser seleccionados.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noProof="0" dirty="0"/>
              <a:t>Sesgo de voluntariado/no repuesta: los sujetos que no están fácilmente disponibles no están representados. </a:t>
            </a:r>
          </a:p>
        </p:txBody>
      </p:sp>
    </p:spTree>
    <p:extLst>
      <p:ext uri="{BB962C8B-B14F-4D97-AF65-F5344CB8AC3E}">
        <p14:creationId xmlns:p14="http://schemas.microsoft.com/office/powerpoint/2010/main" val="145597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B718-F8A0-91BD-0FD1-C5283117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Para que sirve la inferencia?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A39EF-19DD-3BD4-C079-5FC555A061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5762" y="555744"/>
            <a:ext cx="6598887" cy="1487293"/>
          </a:xfrm>
        </p:spPr>
        <p:txBody>
          <a:bodyPr/>
          <a:lstStyle/>
          <a:p>
            <a:pPr algn="ctr"/>
            <a:r>
              <a:rPr lang="es-ES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Población (N): 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"Todo" (</a:t>
            </a:r>
            <a:r>
              <a:rPr lang="es-ES" noProof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Ej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: Todos los edificios de la ciudad).</a:t>
            </a:r>
          </a:p>
          <a:p>
            <a:pPr algn="ctr"/>
            <a:r>
              <a:rPr lang="es-ES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Muestra (n): 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"Subconjunto" (</a:t>
            </a:r>
            <a:r>
              <a:rPr lang="es-ES" noProof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Ej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: 500 edificios seleccionados).</a:t>
            </a:r>
          </a:p>
          <a:p>
            <a:pPr algn="ctr"/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Inferencia: Usar n para conocer N.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745F4D-A3E3-9EAF-DBC6-FD358EC1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762" y="2193874"/>
            <a:ext cx="5933281" cy="42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6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88D5E-4A26-4C40-1A46-DE9E7E9E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4D1F4-6FDF-E53F-7C28-BFFDEC693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Preguntas Fermi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accent6"/>
                </a:solidFill>
              </a:rPr>
              <a:t>Tutorial practico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De la población a la muestra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Incertidumbre y probabilidad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Distribuciones de probabilidad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El Teorema del Límite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accent6"/>
                </a:solidFill>
              </a:rPr>
              <a:t>Tutorial practico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91DEE-77E5-9AFE-F181-C6AB4F25C6EF}"/>
              </a:ext>
            </a:extLst>
          </p:cNvPr>
          <p:cNvSpPr txBox="1"/>
          <p:nvPr/>
        </p:nvSpPr>
        <p:spPr>
          <a:xfrm>
            <a:off x="6349990" y="174965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Fundamentos de Inferencia</a:t>
            </a:r>
          </a:p>
          <a:p>
            <a:r>
              <a:rPr lang="es-EC" sz="2000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poblaciones a modelos probabilísticos</a:t>
            </a:r>
            <a:endParaRPr lang="es-EC" sz="2000" b="1" noProof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5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C56B-5586-8420-6B23-A3BD0688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Conceptos de Probabilidad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146605F-158E-051D-1CE0-931F7F69CF95}"/>
              </a:ext>
            </a:extLst>
          </p:cNvPr>
          <p:cNvSpPr/>
          <p:nvPr/>
        </p:nvSpPr>
        <p:spPr>
          <a:xfrm>
            <a:off x="2220684" y="1302875"/>
            <a:ext cx="2709631" cy="1022496"/>
          </a:xfrm>
          <a:prstGeom prst="wedgeRectCallou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C" dirty="0">
                <a:solidFill>
                  <a:schemeClr val="tx2"/>
                </a:solidFill>
              </a:rPr>
              <a:t>Qué puede suceder?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FEEE78-4473-9455-1AA1-C19DEC067B7C}"/>
              </a:ext>
            </a:extLst>
          </p:cNvPr>
          <p:cNvSpPr txBox="1">
            <a:spLocks/>
          </p:cNvSpPr>
          <p:nvPr/>
        </p:nvSpPr>
        <p:spPr bwMode="auto">
          <a:xfrm>
            <a:off x="2220684" y="2619669"/>
            <a:ext cx="270963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/>
              <a:t>Eventos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C697647-08E7-8260-79B6-B3FDEC04A85E}"/>
              </a:ext>
            </a:extLst>
          </p:cNvPr>
          <p:cNvSpPr txBox="1">
            <a:spLocks/>
          </p:cNvSpPr>
          <p:nvPr/>
        </p:nvSpPr>
        <p:spPr bwMode="auto">
          <a:xfrm>
            <a:off x="6484994" y="2619669"/>
            <a:ext cx="270963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/>
              <a:t>Números</a:t>
            </a:r>
          </a:p>
        </p:txBody>
      </p:sp>
      <p:pic>
        <p:nvPicPr>
          <p:cNvPr id="14" name="Graphic 13" descr="Calculator with solid fill">
            <a:extLst>
              <a:ext uri="{FF2B5EF4-FFF2-40B4-BE49-F238E27FC236}">
                <a16:creationId xmlns:a16="http://schemas.microsoft.com/office/drawing/2014/main" id="{BCA0E9C4-13B6-1350-4F10-5433F58BC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0099" y="1302875"/>
            <a:ext cx="1102224" cy="110222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7A94FBB-51FB-CC0E-2DC0-F226B85BC0DD}"/>
              </a:ext>
            </a:extLst>
          </p:cNvPr>
          <p:cNvSpPr/>
          <p:nvPr/>
        </p:nvSpPr>
        <p:spPr>
          <a:xfrm>
            <a:off x="2220684" y="3223339"/>
            <a:ext cx="2560320" cy="217424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>
              <a:solidFill>
                <a:schemeClr val="tx2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0E50E93-37CF-F857-390F-3334164751B6}"/>
              </a:ext>
            </a:extLst>
          </p:cNvPr>
          <p:cNvSpPr txBox="1">
            <a:spLocks/>
          </p:cNvSpPr>
          <p:nvPr/>
        </p:nvSpPr>
        <p:spPr bwMode="auto">
          <a:xfrm>
            <a:off x="2220685" y="3473053"/>
            <a:ext cx="2560320" cy="152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No A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 y B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 o B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Algo paso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527393-4BB3-4259-C9E9-B7401FDEBABD}"/>
              </a:ext>
            </a:extLst>
          </p:cNvPr>
          <p:cNvSpPr/>
          <p:nvPr/>
        </p:nvSpPr>
        <p:spPr>
          <a:xfrm>
            <a:off x="6192620" y="3223339"/>
            <a:ext cx="3215539" cy="217424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>
              <a:solidFill>
                <a:schemeClr val="tx2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9F6A13E-30C5-9A9E-31AD-4245959BC8AA}"/>
              </a:ext>
            </a:extLst>
          </p:cNvPr>
          <p:cNvSpPr txBox="1">
            <a:spLocks/>
          </p:cNvSpPr>
          <p:nvPr/>
        </p:nvSpPr>
        <p:spPr bwMode="auto">
          <a:xfrm>
            <a:off x="6263742" y="3519247"/>
            <a:ext cx="3144417" cy="152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P(A)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P(A</a:t>
            </a:r>
            <a:r>
              <a:rPr lang="es-EC" sz="1800" kern="0" baseline="30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</a:t>
            </a:r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) = 1 – P(A)</a:t>
            </a:r>
          </a:p>
          <a:p>
            <a:pPr algn="ctr"/>
            <a:r>
              <a:rPr lang="en-GB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P(A∩B)</a:t>
            </a:r>
            <a:endParaRPr lang="es-EC" sz="1800" kern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</a:t>
            </a:r>
            <a:r>
              <a:rPr lang="es-EC" dirty="0">
                <a:latin typeface="Open Sans" pitchFamily="2" charset="0"/>
                <a:ea typeface="Open Sans" pitchFamily="2" charset="0"/>
                <a:cs typeface="Open Sans" pitchFamily="2" charset="0"/>
              </a:rPr>
              <a:t>(A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∪B) = P(A)+P(B)-P(A∩B)</a:t>
            </a:r>
          </a:p>
          <a:p>
            <a:pPr algn="ctr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P(S) = 1</a:t>
            </a:r>
            <a:endParaRPr lang="es-EC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01A475-AC6B-B8CF-32EF-C2CBE02F4207}"/>
              </a:ext>
            </a:extLst>
          </p:cNvPr>
          <p:cNvCxnSpPr>
            <a:stCxn id="16" idx="3"/>
          </p:cNvCxnSpPr>
          <p:nvPr/>
        </p:nvCxnSpPr>
        <p:spPr>
          <a:xfrm>
            <a:off x="4781005" y="4233785"/>
            <a:ext cx="1411616" cy="130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F64E782-C264-9942-BD4B-7A980473FFF6}"/>
              </a:ext>
            </a:extLst>
          </p:cNvPr>
          <p:cNvSpPr txBox="1">
            <a:spLocks/>
          </p:cNvSpPr>
          <p:nvPr/>
        </p:nvSpPr>
        <p:spPr bwMode="auto">
          <a:xfrm>
            <a:off x="5257261" y="3828877"/>
            <a:ext cx="475465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6205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5F9D-F49A-B043-BD17-03416A01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Conceptos de Probabilidad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8F7E6E-668F-6D64-767E-B7D1B19C93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40" y="1194118"/>
            <a:ext cx="7750820" cy="4114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noProof="0" dirty="0"/>
              <a:t>Escala</a:t>
            </a:r>
            <a:r>
              <a:rPr lang="es-ES" sz="2400" noProof="0" dirty="0"/>
              <a:t> 0 (Imposible) a 1 (Seguro).</a:t>
            </a:r>
            <a:endParaRPr lang="el-GR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noProof="0" dirty="0"/>
              <a:t>Experimento</a:t>
            </a:r>
            <a:r>
              <a:rPr lang="es-ES" sz="2400" noProof="0" dirty="0"/>
              <a:t>: Acción con resultado incierto.</a:t>
            </a:r>
            <a:endParaRPr lang="el-GR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noProof="0" dirty="0"/>
              <a:t>Espacio Muestral</a:t>
            </a:r>
            <a:r>
              <a:rPr lang="es-ES" sz="2400" noProof="0" dirty="0"/>
              <a:t>: Todos los resultados posibles.</a:t>
            </a:r>
            <a:endParaRPr lang="el-GR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noProof="0" dirty="0"/>
              <a:t>Evento</a:t>
            </a:r>
            <a:r>
              <a:rPr lang="es-ES" sz="2400" noProof="0" dirty="0"/>
              <a:t>: El resultado que nos interesa.</a:t>
            </a:r>
            <a:endParaRPr lang="es-EC" sz="2400" noProof="0" dirty="0"/>
          </a:p>
        </p:txBody>
      </p:sp>
    </p:spTree>
    <p:extLst>
      <p:ext uri="{BB962C8B-B14F-4D97-AF65-F5344CB8AC3E}">
        <p14:creationId xmlns:p14="http://schemas.microsoft.com/office/powerpoint/2010/main" val="421911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8C6B-305D-C570-8571-90CC5071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Qué es una distribución?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F1FE6-5486-2211-E61A-5E2681509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6460" y="590392"/>
            <a:ext cx="9599940" cy="1399034"/>
          </a:xfrm>
        </p:spPr>
        <p:txBody>
          <a:bodyPr/>
          <a:lstStyle/>
          <a:p>
            <a:r>
              <a:rPr lang="es-ES" sz="24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Una función que nos dice cuán probable es cada resultado.</a:t>
            </a:r>
            <a:endParaRPr lang="es-EC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Discreta: Cosas que cuentas (1, 2, 3...).</a:t>
            </a:r>
          </a:p>
          <a:p>
            <a:r>
              <a:rPr lang="es-ES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Continua: Cosas que mides (1.54, 1.55...).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1C1E7-568F-3F5C-3AE5-CF61E13B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60" y="1989426"/>
            <a:ext cx="9487722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8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256E-2EB3-3ACF-37E1-218B3F084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dirty="0"/>
              <a:t>Distribuciones discretas</a:t>
            </a:r>
          </a:p>
        </p:txBody>
      </p:sp>
    </p:spTree>
    <p:extLst>
      <p:ext uri="{BB962C8B-B14F-4D97-AF65-F5344CB8AC3E}">
        <p14:creationId xmlns:p14="http://schemas.microsoft.com/office/powerpoint/2010/main" val="2168939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CC66-63E4-ED41-1C7D-26D65772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Bernoulli y Binomial (Éxito o Fracaso)</a:t>
            </a:r>
            <a:endParaRPr lang="es-EC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3653E-7CF0-2B1D-DC6C-FBB144B76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7263140" cy="1229106"/>
          </a:xfrm>
        </p:spPr>
        <p:txBody>
          <a:bodyPr/>
          <a:lstStyle/>
          <a:p>
            <a:r>
              <a:rPr lang="es-ES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Bernoulli: 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Un solo intento. (¿Cumple el edificio el código sísmico? 1/0).</a:t>
            </a: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03D4C-5F25-B9F3-92CB-F34D73CD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7" y="1614611"/>
            <a:ext cx="5307253" cy="112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F22DC9-1FBD-402A-369E-45F2AAA981B0}"/>
              </a:ext>
            </a:extLst>
          </p:cNvPr>
          <p:cNvSpPr txBox="1"/>
          <p:nvPr/>
        </p:nvSpPr>
        <p:spPr>
          <a:xfrm>
            <a:off x="82539" y="3429794"/>
            <a:ext cx="6130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Binomial: </a:t>
            </a:r>
            <a:r>
              <a:rPr lang="es-ES" sz="16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 intentos de Bernoulli. (De 10 viajeros, ¿cuántos usan bici?).</a:t>
            </a:r>
            <a:endParaRPr lang="es-EC" sz="16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ADA809-84E9-1ACF-CE24-46D36E55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5" y="4358352"/>
            <a:ext cx="5969138" cy="14073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3F4EFC-CE5B-5357-86A2-4CB63FA9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86" y="575677"/>
            <a:ext cx="3359660" cy="2696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247DB1-7187-05DE-B025-1D5708C0B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86" y="3587888"/>
            <a:ext cx="3460391" cy="26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04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691D-9FC7-8E4C-50B6-9AE8712B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Geométrica y Poisson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A303F-4653-7F65-A311-D6570E031E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Geométrica: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intentos hasta el primer éxito?</a:t>
            </a: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Poisson: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Conteo de eventos en tiempo/espacio fijo.</a:t>
            </a:r>
          </a:p>
          <a:p>
            <a:endParaRPr lang="es-EC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47068-25D4-5258-724D-C25CF5AE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40" y="1462705"/>
            <a:ext cx="5010184" cy="115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7E08B-4E78-770B-D944-08051118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45" y="3989848"/>
            <a:ext cx="4724974" cy="1407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7C500F-21D6-2B78-7409-0648096B2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0" y="550133"/>
            <a:ext cx="3475975" cy="2745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06AD3F-EC46-4266-BAFF-46139CEC6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72" y="3429794"/>
            <a:ext cx="3524253" cy="27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2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F3B2-E660-FC12-AD5A-1946C138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Distribuciones continuas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C73CE-6234-C6F9-7BAF-03BFEA06D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682" y="705402"/>
            <a:ext cx="6861624" cy="4114800"/>
          </a:xfrm>
        </p:spPr>
        <p:txBody>
          <a:bodyPr/>
          <a:lstStyle/>
          <a:p>
            <a:r>
              <a:rPr lang="en-GB" sz="20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Uniforme</a:t>
            </a:r>
            <a:r>
              <a:rPr lang="en-GB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Todos los resultados en [a, b] son igual de probables.</a:t>
            </a: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Exponencial:</a:t>
            </a:r>
            <a:r>
              <a:rPr lang="en-GB" dirty="0"/>
              <a:t>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(Tiempo entre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eventos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tiempo de espera entre eventos de Poisson.</a:t>
            </a:r>
          </a:p>
          <a:p>
            <a:endParaRPr lang="es-ES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Normal / Gaussiana: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(La reina de las distribuciones)</a:t>
            </a:r>
          </a:p>
          <a:p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Simétrica, forma de campana. Definida por Media y Desviación.</a:t>
            </a:r>
          </a:p>
          <a:p>
            <a:endParaRPr lang="es-EC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56445E-10C3-8E67-8B05-5144D750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87" y="1096859"/>
            <a:ext cx="3406435" cy="1120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8DE19F-C3E8-DF37-119C-67F4987BF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679" y="3030926"/>
            <a:ext cx="2895851" cy="975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8D51A1-B96C-BE38-5824-CDB4F8153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505" y="5330856"/>
            <a:ext cx="3520745" cy="1143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18A79C-3A7F-AD03-E811-1AA3E19BD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32" y="4513967"/>
            <a:ext cx="2456816" cy="1940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F109AE-95CF-0824-BA93-8F7401D83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009" y="404907"/>
            <a:ext cx="2490939" cy="1940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04394D-EEC0-A49E-87D4-F89F89CAC0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520" y="2413137"/>
            <a:ext cx="2418428" cy="19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23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A1DA-18D5-E560-9F25-4D621CAE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por qué siempre vemos normales?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2CC29-3482-F41D-1DD9-23BBB4593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Los datos reales (población) casi nunca son "Normales". Son caóticos, sesgados o </a:t>
            </a:r>
            <a:r>
              <a:rPr lang="es-ES" dirty="0" err="1"/>
              <a:t>extraños.¿Cómo</a:t>
            </a:r>
            <a:r>
              <a:rPr lang="es-ES" dirty="0"/>
              <a:t> podemos usar estadística estándar si los datos son raros?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67701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Text Box 26"/>
          <p:cNvSpPr txBox="1">
            <a:spLocks noChangeArrowheads="1"/>
          </p:cNvSpPr>
          <p:nvPr/>
        </p:nvSpPr>
        <p:spPr bwMode="auto">
          <a:xfrm>
            <a:off x="1522148" y="923615"/>
            <a:ext cx="9146117" cy="7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58" tIns="72839" rIns="81658" bIns="4082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>
              <a:defRPr/>
            </a:pPr>
            <a:r>
              <a:rPr lang="es" sz="3601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Teorema Central del Límite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148" y="2398918"/>
            <a:ext cx="9146117" cy="1570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términos generales:</a:t>
            </a:r>
          </a:p>
          <a:p>
            <a:pPr algn="ctr"/>
            <a:endParaRPr lang="en-U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media (o suma) de una muestra grande</a:t>
            </a:r>
          </a:p>
          <a:p>
            <a:pPr algn="ctr"/>
            <a:r>
              <a:rPr lang="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siempre se distribuirá normalmente...</a:t>
            </a:r>
            <a:endParaRPr lang="en-U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60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F201B-E5F8-83ED-6504-03DC777B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Text Box 26">
            <a:extLst>
              <a:ext uri="{FF2B5EF4-FFF2-40B4-BE49-F238E27FC236}">
                <a16:creationId xmlns:a16="http://schemas.microsoft.com/office/drawing/2014/main" id="{1D4DDED3-F576-7661-140F-8A5420795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148" y="923615"/>
            <a:ext cx="9146117" cy="7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58" tIns="72839" rIns="81658" bIns="4082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>
              <a:defRPr/>
            </a:pPr>
            <a:r>
              <a:rPr lang="es" sz="3601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Teorema Central del Límite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28155-9F4A-2661-BD4D-53D407036DBB}"/>
              </a:ext>
            </a:extLst>
          </p:cNvPr>
          <p:cNvSpPr txBox="1"/>
          <p:nvPr/>
        </p:nvSpPr>
        <p:spPr>
          <a:xfrm>
            <a:off x="1522148" y="2398918"/>
            <a:ext cx="91461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términos generales:</a:t>
            </a:r>
          </a:p>
          <a:p>
            <a:pPr algn="ctr"/>
            <a:endParaRPr lang="en-U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media (o suma) de una muestra grande</a:t>
            </a:r>
          </a:p>
          <a:p>
            <a:pPr algn="ctr"/>
            <a:r>
              <a:rPr lang="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siempre se distribuirá normalmente...</a:t>
            </a:r>
          </a:p>
          <a:p>
            <a:pPr algn="ctr"/>
            <a:endParaRPr lang="e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... ¡No importa cómo se distribuyan los datos!</a:t>
            </a:r>
          </a:p>
          <a:p>
            <a:pPr algn="ctr"/>
            <a:endParaRPr lang="es-E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[Advertencias: Los datos deben ser independientes,</a:t>
            </a:r>
          </a:p>
          <a:p>
            <a:pPr algn="ctr"/>
            <a:r>
              <a:rPr lang="es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Distribuidos de forma idéntica. La distribución en</a:t>
            </a:r>
            <a:br>
              <a:rPr lang="en-US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realidad se acerca a la normal a medida que aumenta el tamaño de la muestra.]</a:t>
            </a:r>
          </a:p>
          <a:p>
            <a:pPr algn="ctr"/>
            <a:endParaRPr lang="es-E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394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3941-A22F-950E-35EF-0340007B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Problemas de Fermi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2B87A0-AA1B-5592-21EC-09E3449EE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438" y="1096748"/>
            <a:ext cx="6011874" cy="1637122"/>
          </a:xfrm>
        </p:spPr>
        <p:txBody>
          <a:bodyPr/>
          <a:lstStyle/>
          <a:p>
            <a:pPr algn="ctr"/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problemas que involucran el cálculo rápido de cantidades que parecen imposibles de estimar dada la limitada información disponible.</a:t>
            </a:r>
            <a:endParaRPr lang="es-EC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BD638-1F2F-F603-2A84-3FF2E8F3E579}"/>
              </a:ext>
            </a:extLst>
          </p:cNvPr>
          <p:cNvSpPr txBox="1"/>
          <p:nvPr/>
        </p:nvSpPr>
        <p:spPr>
          <a:xfrm>
            <a:off x="311934" y="3703224"/>
            <a:ext cx="6120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Estimación y razonamiento </a:t>
            </a:r>
          </a:p>
          <a:p>
            <a:pPr algn="ctr"/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bajo incertidumbre</a:t>
            </a:r>
            <a:endParaRPr lang="es-EC" sz="24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074" name="Picture 2" descr="Enrico Fermi | Education, Discoveries ...">
            <a:extLst>
              <a:ext uri="{FF2B5EF4-FFF2-40B4-BE49-F238E27FC236}">
                <a16:creationId xmlns:a16="http://schemas.microsoft.com/office/drawing/2014/main" id="{16647B33-610C-7DA0-DFC0-CE7CC99AC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988" y="390460"/>
            <a:ext cx="4818491" cy="607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34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58761" y="1528498"/>
            <a:ext cx="696996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" dirty="0">
                <a:solidFill>
                  <a:srgbClr val="0432FF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https://docs.scipy.org/doc/scipy/reference/stats.html </a:t>
            </a:r>
            <a:endParaRPr lang="en-US" dirty="0">
              <a:solidFill>
                <a:srgbClr val="0432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2148" y="22231"/>
            <a:ext cx="9011148" cy="1470365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s" sz="400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Distribuciones en Python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350933" y="1030824"/>
            <a:ext cx="3353576" cy="46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69" indent="-342969" defTabSz="9145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 módulo scipy.stats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t="11797" r="7972" b="9594"/>
          <a:stretch/>
        </p:blipFill>
        <p:spPr>
          <a:xfrm>
            <a:off x="2236722" y="1949121"/>
            <a:ext cx="7581999" cy="44935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87585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1342AC-8C31-09CC-0F29-D0713FBBF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Tutorial practico</a:t>
            </a:r>
          </a:p>
        </p:txBody>
      </p:sp>
      <p:pic>
        <p:nvPicPr>
          <p:cNvPr id="1026" name="Picture 2" descr="Normal Distribution">
            <a:extLst>
              <a:ext uri="{FF2B5EF4-FFF2-40B4-BE49-F238E27FC236}">
                <a16:creationId xmlns:a16="http://schemas.microsoft.com/office/drawing/2014/main" id="{D9F966DF-C7A6-F48E-A669-58E41192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887" y="1813832"/>
            <a:ext cx="5728034" cy="24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91FC4F-7E25-EDD3-3BB3-8704F3004A03}"/>
              </a:ext>
            </a:extLst>
          </p:cNvPr>
          <p:cNvSpPr txBox="1"/>
          <p:nvPr/>
        </p:nvSpPr>
        <p:spPr>
          <a:xfrm>
            <a:off x="6457950" y="5874703"/>
            <a:ext cx="511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C" sz="2000" u="sng" dirty="0">
                <a:solidFill>
                  <a:srgbClr val="4A86E8"/>
                </a:solidFill>
                <a:latin typeface="Roboto" panose="02000000000000000000" pitchFamily="2" charset="0"/>
              </a:rPr>
              <a:t>https://xkcd.com/2118/</a:t>
            </a:r>
            <a:endParaRPr kumimoji="0" lang="es-EC" sz="19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866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11CE-49C7-2F78-A87C-77E80078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7DF0-F4A3-3FEB-868D-53890A7F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Problemas de Fermi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273E0-6818-A4B1-098D-D9BA7C318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727" y="1379184"/>
            <a:ext cx="6334195" cy="913875"/>
          </a:xfrm>
        </p:spPr>
        <p:txBody>
          <a:bodyPr/>
          <a:lstStyle/>
          <a:p>
            <a:pPr algn="ctr"/>
            <a:r>
              <a:rPr lang="es-ES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afinadores de piano hay en la ciudad de Nueva York?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9D01593-09EE-B21D-4171-06E23972E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7" y="4489450"/>
            <a:ext cx="36645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No siempre hay una respuesta correcta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70C068A-CDD4-B75D-C2A7-6F1A0C7E0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2600" y="4489450"/>
            <a:ext cx="377134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Las preguntas aparentemente difíciles pueden abordarse con métodos relativamente sencillos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231D102-0589-6032-5A8A-5C9FE9FC1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4793" y="4489450"/>
            <a:ext cx="374465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Los buenos argumentos cuantitativos tienen una estructura similar a los buenos ensayos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E2AF8AD-321E-6485-E4CF-61F621C82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7" y="3838355"/>
            <a:ext cx="4954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Puntos importantes:</a:t>
            </a:r>
          </a:p>
        </p:txBody>
      </p:sp>
      <p:pic>
        <p:nvPicPr>
          <p:cNvPr id="15" name="Picture 14" descr="Closeup of vintage piano">
            <a:extLst>
              <a:ext uri="{FF2B5EF4-FFF2-40B4-BE49-F238E27FC236}">
                <a16:creationId xmlns:a16="http://schemas.microsoft.com/office/drawing/2014/main" id="{8AE95D7A-1D56-D909-04C0-48C373299A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15" y="488748"/>
            <a:ext cx="4393415" cy="29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8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071E-775E-5C6C-B983-BB1116A3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Qué necesitamos saber?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BA35C-CC0F-92E6-EC86-7B99A4FF3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9107" y="964793"/>
            <a:ext cx="8472196" cy="574758"/>
          </a:xfrm>
        </p:spPr>
        <p:txBody>
          <a:bodyPr/>
          <a:lstStyle/>
          <a:p>
            <a:pPr algn="ctr"/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Descompone la pregunta en partes</a:t>
            </a:r>
          </a:p>
          <a:p>
            <a:pPr algn="ctr"/>
            <a:endParaRPr lang="es-ES" sz="2400" dirty="0"/>
          </a:p>
          <a:p>
            <a:pPr algn="ctr"/>
            <a:endParaRPr lang="es-EC" sz="2400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826DA33-6A8C-654A-2A99-0EE0322E6747}"/>
              </a:ext>
            </a:extLst>
          </p:cNvPr>
          <p:cNvSpPr txBox="1">
            <a:spLocks/>
          </p:cNvSpPr>
          <p:nvPr/>
        </p:nvSpPr>
        <p:spPr bwMode="auto">
          <a:xfrm>
            <a:off x="2934458" y="2099437"/>
            <a:ext cx="6334195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32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afinadores de piano hay en la ciudad de Nueva York?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B8AE8B9-F8EE-B219-C56F-F990818DA8DC}"/>
              </a:ext>
            </a:extLst>
          </p:cNvPr>
          <p:cNvSpPr txBox="1">
            <a:spLocks/>
          </p:cNvSpPr>
          <p:nvPr/>
        </p:nvSpPr>
        <p:spPr bwMode="auto">
          <a:xfrm>
            <a:off x="1103619" y="4050192"/>
            <a:ext cx="4809501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pianos “requieren afinación” en Nueva York?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1FBD9CF-3775-EE43-AA19-B4126C0310A9}"/>
              </a:ext>
            </a:extLst>
          </p:cNvPr>
          <p:cNvSpPr txBox="1">
            <a:spLocks/>
          </p:cNvSpPr>
          <p:nvPr/>
        </p:nvSpPr>
        <p:spPr bwMode="auto">
          <a:xfrm>
            <a:off x="6407020" y="4050373"/>
            <a:ext cx="4953694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Cuántas afinaciones puede hacer un afinador al año en Nueva York?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32067-083C-C268-DC6E-2AC75D3B708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4286523" y="2235159"/>
            <a:ext cx="1036880" cy="259318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91BC89-BA8E-BC0D-AE20-EB6F83BB697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6974181" y="2140686"/>
            <a:ext cx="1037061" cy="278231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04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16229-6218-95D4-F1EC-DC1F6637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8DE9-95E8-B4BD-8614-59E20BDC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Qué necesitamos saber?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2E95-5A0C-D1C6-ABBF-384710ED5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9107" y="964793"/>
            <a:ext cx="8472196" cy="574758"/>
          </a:xfrm>
        </p:spPr>
        <p:txBody>
          <a:bodyPr/>
          <a:lstStyle/>
          <a:p>
            <a:pPr algn="ctr"/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Descompone la pregunta en partes</a:t>
            </a:r>
          </a:p>
          <a:p>
            <a:pPr algn="ctr"/>
            <a:endParaRPr lang="es-ES" sz="2400" dirty="0"/>
          </a:p>
          <a:p>
            <a:pPr algn="ctr"/>
            <a:endParaRPr lang="es-EC" sz="2400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E684603-7B95-67AF-FF38-0A51799FE3DD}"/>
              </a:ext>
            </a:extLst>
          </p:cNvPr>
          <p:cNvSpPr txBox="1">
            <a:spLocks/>
          </p:cNvSpPr>
          <p:nvPr/>
        </p:nvSpPr>
        <p:spPr bwMode="auto">
          <a:xfrm>
            <a:off x="2934458" y="2099437"/>
            <a:ext cx="6334195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32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afinadores de piano hay en la ciudad de Nueva York?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139E38A2-9EDE-83FA-87A5-C26091784243}"/>
              </a:ext>
            </a:extLst>
          </p:cNvPr>
          <p:cNvSpPr txBox="1">
            <a:spLocks/>
          </p:cNvSpPr>
          <p:nvPr/>
        </p:nvSpPr>
        <p:spPr bwMode="auto">
          <a:xfrm>
            <a:off x="1103619" y="4050192"/>
            <a:ext cx="4809501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pianos “requieren afinación” en Nueva York?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8687681-EB9A-5937-6C2D-4D1D71626520}"/>
              </a:ext>
            </a:extLst>
          </p:cNvPr>
          <p:cNvSpPr txBox="1">
            <a:spLocks/>
          </p:cNvSpPr>
          <p:nvPr/>
        </p:nvSpPr>
        <p:spPr bwMode="auto">
          <a:xfrm>
            <a:off x="6407020" y="4050373"/>
            <a:ext cx="4953694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Cuántas afinaciones puede hacer un afinador al año en Nueva York?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3ED063-890D-759E-912B-3BCC42B222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4286523" y="2235159"/>
            <a:ext cx="1036880" cy="259318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5AE5E0-F4BD-CB74-4987-2DED959D9A8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6974181" y="2140686"/>
            <a:ext cx="1037061" cy="278231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563A22C-5B9B-303A-642D-5E609C62EB84}"/>
              </a:ext>
            </a:extLst>
          </p:cNvPr>
          <p:cNvSpPr txBox="1">
            <a:spLocks/>
          </p:cNvSpPr>
          <p:nvPr/>
        </p:nvSpPr>
        <p:spPr bwMode="auto">
          <a:xfrm>
            <a:off x="905069" y="4966773"/>
            <a:ext cx="5190137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Nueva York tiene millones de habitantes y muchísimos negocios/escuelas/eventos.</a:t>
            </a:r>
          </a:p>
          <a:p>
            <a:pPr algn="ctr"/>
            <a:endParaRPr lang="es-ES" sz="2000" b="1" kern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piano se afina cada 1–2 veces al año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A666727-72BA-EF39-1A03-2764D8192BF7}"/>
              </a:ext>
            </a:extLst>
          </p:cNvPr>
          <p:cNvSpPr txBox="1">
            <a:spLocks/>
          </p:cNvSpPr>
          <p:nvPr/>
        </p:nvSpPr>
        <p:spPr bwMode="auto">
          <a:xfrm>
            <a:off x="7162800" y="5045979"/>
            <a:ext cx="4809501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Afinaciones por día: ~2 (entre desplazamientos + trabajo).</a:t>
            </a:r>
          </a:p>
          <a:p>
            <a:pPr algn="ctr"/>
            <a:endParaRPr lang="es-ES" sz="2000" b="1" kern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Entonces: 2×5×50=5002×5×50=500 afinaciones/año por afinador</a:t>
            </a:r>
          </a:p>
        </p:txBody>
      </p:sp>
    </p:spTree>
    <p:extLst>
      <p:ext uri="{BB962C8B-B14F-4D97-AF65-F5344CB8AC3E}">
        <p14:creationId xmlns:p14="http://schemas.microsoft.com/office/powerpoint/2010/main" val="85536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C2B6-1C60-2584-8806-ED49002E2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36DA-D2D5-87DA-443D-DFD9D70F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Juntamos todo (cálculo final)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16CB5F6-8CEA-181F-1843-E62CF2D5C5AC}"/>
              </a:ext>
            </a:extLst>
          </p:cNvPr>
          <p:cNvSpPr txBox="1">
            <a:spLocks/>
          </p:cNvSpPr>
          <p:nvPr/>
        </p:nvSpPr>
        <p:spPr bwMode="auto">
          <a:xfrm>
            <a:off x="541175" y="935949"/>
            <a:ext cx="5190137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Nueva York tiene millones de habitantes y muchísimos negocios/escuelas/eventos.</a:t>
            </a: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100,000 pianos en Nueva York</a:t>
            </a:r>
          </a:p>
          <a:p>
            <a:pPr algn="ctr"/>
            <a:endParaRPr lang="es-ES" sz="2000" b="1" kern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piano se afina cada 1–2 veces al año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E105B1-F87B-38D5-B626-884DEC4E5E2B}"/>
              </a:ext>
            </a:extLst>
          </p:cNvPr>
          <p:cNvSpPr txBox="1">
            <a:spLocks/>
          </p:cNvSpPr>
          <p:nvPr/>
        </p:nvSpPr>
        <p:spPr bwMode="auto">
          <a:xfrm>
            <a:off x="6798906" y="1015155"/>
            <a:ext cx="4809501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Afinaciones por día: ~2 (entre desplazamientos + trabajo).</a:t>
            </a:r>
          </a:p>
          <a:p>
            <a:pPr algn="ctr"/>
            <a:endParaRPr lang="es-ES" sz="2000" kern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Entonces: 2×5×50=5002×5×50=</a:t>
            </a: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500 afinaciones/año por afinador</a:t>
            </a:r>
          </a:p>
        </p:txBody>
      </p:sp>
    </p:spTree>
    <p:extLst>
      <p:ext uri="{BB962C8B-B14F-4D97-AF65-F5344CB8AC3E}">
        <p14:creationId xmlns:p14="http://schemas.microsoft.com/office/powerpoint/2010/main" val="208262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407A0-CC32-1A82-0F99-5D9AAEABE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D6CB-44C4-FB9E-13E1-42CF3AAC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Juntamos todo (cálculo final)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EE0EC42-5F58-53EA-5FA0-877CB770340C}"/>
              </a:ext>
            </a:extLst>
          </p:cNvPr>
          <p:cNvSpPr txBox="1">
            <a:spLocks/>
          </p:cNvSpPr>
          <p:nvPr/>
        </p:nvSpPr>
        <p:spPr bwMode="auto">
          <a:xfrm>
            <a:off x="541175" y="935949"/>
            <a:ext cx="5190137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Nueva York tiene millones de habitantes y muchísimos negocios/escuelas/eventos.</a:t>
            </a: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100,000 pianos en Nueva York</a:t>
            </a:r>
          </a:p>
          <a:p>
            <a:pPr algn="ctr"/>
            <a:endParaRPr lang="es-ES" sz="2000" kern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piano se afina cada 1–2 veces al año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3EB6E21-2CAA-67AC-D355-C2481E728EC1}"/>
              </a:ext>
            </a:extLst>
          </p:cNvPr>
          <p:cNvSpPr txBox="1">
            <a:spLocks/>
          </p:cNvSpPr>
          <p:nvPr/>
        </p:nvSpPr>
        <p:spPr bwMode="auto">
          <a:xfrm>
            <a:off x="6798906" y="1015155"/>
            <a:ext cx="4809501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Afinaciones por día: ~2 (entre desplazamientos + trabajo).</a:t>
            </a:r>
          </a:p>
          <a:p>
            <a:pPr algn="ctr"/>
            <a:endParaRPr lang="es-ES" sz="2000" kern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Entonces: 2×5×50=5002×5×50=</a:t>
            </a: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500 afinaciones/año por afinador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0B9CC974-DEE1-43D2-1952-F51D09A80DDE}"/>
              </a:ext>
            </a:extLst>
          </p:cNvPr>
          <p:cNvSpPr txBox="1">
            <a:spLocks/>
          </p:cNvSpPr>
          <p:nvPr/>
        </p:nvSpPr>
        <p:spPr bwMode="auto">
          <a:xfrm>
            <a:off x="2064381" y="3402241"/>
            <a:ext cx="8061649" cy="89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100,000 * 1.5 afinaciones/ piano*año = 150,000 afinaciones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4857B7-88BB-FB36-9E81-EFEC83DF1C4B}"/>
                  </a:ext>
                </a:extLst>
              </p:cNvPr>
              <p:cNvSpPr txBox="1"/>
              <p:nvPr/>
            </p:nvSpPr>
            <p:spPr>
              <a:xfrm>
                <a:off x="1974173" y="4436958"/>
                <a:ext cx="8242064" cy="790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</m:ctrlPr>
                        </m:fPr>
                        <m:num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𝟏𝟓𝟎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,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𝟎𝟎𝟎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 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𝒂𝒇𝒊𝒏𝒂𝒄𝒊𝒐𝒏𝒆𝒔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ñ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o</m:t>
                          </m:r>
                        </m:num>
                        <m:den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𝟓𝟎𝟎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 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𝒂𝒇𝒊𝒄𝒊𝒏𝒂𝒄𝒊𝒐𝒏𝒆𝒔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 /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ñ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por</m:t>
                          </m:r>
                          <m:r>
                            <m:rPr>
                              <m:nor/>
                            </m:rP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afina</m:t>
                          </m:r>
                          <m: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𝒅𝒐𝒓</m:t>
                          </m:r>
                        </m:den>
                      </m:f>
                      <m:r>
                        <a:rPr lang="en-US" sz="2400" b="1" i="1" kern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Open Sans" pitchFamily="2" charset="0"/>
                          <a:cs typeface="Open Sans" pitchFamily="2" charset="0"/>
                        </a:rPr>
                        <m:t> = </m:t>
                      </m:r>
                      <m:r>
                        <a:rPr lang="en-US" sz="2400" b="1" i="1" kern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Open Sans" pitchFamily="2" charset="0"/>
                          <a:cs typeface="Open Sans" pitchFamily="2" charset="0"/>
                        </a:rPr>
                        <m:t>𝟑𝟎𝟎</m:t>
                      </m:r>
                      <m:r>
                        <a:rPr lang="en-US" sz="2400" b="1" i="1" kern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Open Sans" pitchFamily="2" charset="0"/>
                          <a:cs typeface="Open Sans" pitchFamily="2" charset="0"/>
                        </a:rPr>
                        <m:t> </m:t>
                      </m:r>
                      <m:r>
                        <a:rPr lang="en-US" sz="2400" b="1" i="1" kern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Open Sans" pitchFamily="2" charset="0"/>
                          <a:cs typeface="Open Sans" pitchFamily="2" charset="0"/>
                        </a:rPr>
                        <m:t>𝒂𝒇𝒊𝒏𝒂𝒅𝒐𝒓𝒔</m:t>
                      </m:r>
                    </m:oMath>
                  </m:oMathPara>
                </a14:m>
                <a:endParaRPr lang="es-EC" sz="2400" b="1" i="1" kern="0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4857B7-88BB-FB36-9E81-EFEC83DF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73" y="4436958"/>
                <a:ext cx="8242064" cy="790794"/>
              </a:xfrm>
              <a:prstGeom prst="rect">
                <a:avLst/>
              </a:prstGeom>
              <a:blipFill>
                <a:blip r:embed="rId2"/>
                <a:stretch>
                  <a:fillRect r="-2219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91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079174-B5E8-4E41-EE66-CC04B6E3252B}"/>
              </a:ext>
            </a:extLst>
          </p:cNvPr>
          <p:cNvSpPr txBox="1"/>
          <p:nvPr/>
        </p:nvSpPr>
        <p:spPr>
          <a:xfrm>
            <a:off x="401217" y="6223344"/>
            <a:ext cx="864947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https://www.careerexplorer.com/careers/piano-tuner/job-market/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73A28D7-BCA4-1F5E-BB9A-B7B3EEC6D6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6997"/>
              </p:ext>
            </p:extLst>
          </p:nvPr>
        </p:nvGraphicFramePr>
        <p:xfrm>
          <a:off x="2167018" y="0"/>
          <a:ext cx="7856375" cy="61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8026380" imgH="14048232" progId="">
                  <p:embed/>
                </p:oleObj>
              </mc:Choice>
              <mc:Fallback>
                <p:oleObj r:id="rId3" imgW="18026380" imgH="1404823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7018" y="0"/>
                        <a:ext cx="7856375" cy="612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726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8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/object&gt;&lt;/object&gt;&lt;/database&gt;"/>
</p:tagLst>
</file>

<file path=ppt/theme/theme1.xml><?xml version="1.0" encoding="utf-8"?>
<a:theme xmlns:a="http://schemas.openxmlformats.org/drawingml/2006/main" name="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2.xml><?xml version="1.0" encoding="utf-8"?>
<a:theme xmlns:a="http://schemas.openxmlformats.org/drawingml/2006/main" name="1_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607934-979d-426f-bc8c-1c62ad83e69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031F1B99BD28479046B99E0BB1DD4F" ma:contentTypeVersion="14" ma:contentTypeDescription="Create a new document." ma:contentTypeScope="" ma:versionID="a13c93741b2e1e67f0a2721f11a4b9f3">
  <xsd:schema xmlns:xsd="http://www.w3.org/2001/XMLSchema" xmlns:xs="http://www.w3.org/2001/XMLSchema" xmlns:p="http://schemas.microsoft.com/office/2006/metadata/properties" xmlns:ns2="bb607934-979d-426f-bc8c-1c62ad83e693" xmlns:ns3="0ac69bb8-fd78-49e3-b5a4-9113b319d7ac" targetNamespace="http://schemas.microsoft.com/office/2006/metadata/properties" ma:root="true" ma:fieldsID="4508705b441b207914442563c2876aea" ns2:_="" ns3:_="">
    <xsd:import namespace="bb607934-979d-426f-bc8c-1c62ad83e693"/>
    <xsd:import namespace="0ac69bb8-fd78-49e3-b5a4-9113b319d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07934-979d-426f-bc8c-1c62ad83e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2979705-429e-4ac2-8014-32167a7a8c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69bb8-fd78-49e3-b5a4-9113b319d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C5AAAE-4105-4A71-B833-FE7031C257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7000C0-7051-43B6-A407-D81F70861508}">
  <ds:schemaRefs>
    <ds:schemaRef ds:uri="bb607934-979d-426f-bc8c-1c62ad83e693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873921-D00C-45F6-B7F4-402035C71E3D}">
  <ds:schemaRefs>
    <ds:schemaRef ds:uri="0ac69bb8-fd78-49e3-b5a4-9113b319d7ac"/>
    <ds:schemaRef ds:uri="bb607934-979d-426f-bc8c-1c62ad83e6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Foster+Partners_white_16x9_2019</Template>
  <TotalTime>0</TotalTime>
  <Words>1280</Words>
  <Application>Microsoft Office PowerPoint</Application>
  <PresentationFormat>Custom</PresentationFormat>
  <Paragraphs>218</Paragraphs>
  <Slides>31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Open Sans Semibold</vt:lpstr>
      <vt:lpstr>Roboto Light</vt:lpstr>
      <vt:lpstr>Open Sans</vt:lpstr>
      <vt:lpstr>Calibri</vt:lpstr>
      <vt:lpstr>Roboto</vt:lpstr>
      <vt:lpstr>Cambria Math</vt:lpstr>
      <vt:lpstr>Arial</vt:lpstr>
      <vt:lpstr>Open Sans Light</vt:lpstr>
      <vt:lpstr>Foster+Partners_template 2013</vt:lpstr>
      <vt:lpstr>1_Foster+Partners_template 2013</vt:lpstr>
      <vt:lpstr>Manejo y Análisis de Datos</vt:lpstr>
      <vt:lpstr>PowerPoint Presentation</vt:lpstr>
      <vt:lpstr>Problemas de Fermi</vt:lpstr>
      <vt:lpstr>Problemas de Fermi</vt:lpstr>
      <vt:lpstr>Qué necesitamos saber?</vt:lpstr>
      <vt:lpstr>Qué necesitamos saber?</vt:lpstr>
      <vt:lpstr>Juntamos todo (cálculo final)</vt:lpstr>
      <vt:lpstr>Juntamos todo (cálculo final)</vt:lpstr>
      <vt:lpstr>PowerPoint Presentation</vt:lpstr>
      <vt:lpstr>Un proceso para abordar preguntas</vt:lpstr>
      <vt:lpstr>Un proceso para abordar preguntas</vt:lpstr>
      <vt:lpstr>Un proceso para abordar preguntas</vt:lpstr>
      <vt:lpstr>Un proceso para abordar preguntas</vt:lpstr>
      <vt:lpstr>Un proceso para abordar preguntas</vt:lpstr>
      <vt:lpstr>Un proceso para abordar preguntas</vt:lpstr>
      <vt:lpstr>Ejercicio</vt:lpstr>
      <vt:lpstr>Tutorial practico</vt:lpstr>
      <vt:lpstr>Conceptos básicos del muestreo</vt:lpstr>
      <vt:lpstr>Para que sirve la inferencia?</vt:lpstr>
      <vt:lpstr>Conceptos de Probabilidad</vt:lpstr>
      <vt:lpstr>Conceptos de Probabilidad</vt:lpstr>
      <vt:lpstr>Qué es una distribución?</vt:lpstr>
      <vt:lpstr>PowerPoint Presentation</vt:lpstr>
      <vt:lpstr>Bernoulli y Binomial (Éxito o Fracaso)</vt:lpstr>
      <vt:lpstr>Geométrica y Poisson</vt:lpstr>
      <vt:lpstr>Distribuciones continuas</vt:lpstr>
      <vt:lpstr>por qué siempre vemos normales?</vt:lpstr>
      <vt:lpstr>PowerPoint Presentation</vt:lpstr>
      <vt:lpstr>PowerPoint Presentation</vt:lpstr>
      <vt:lpstr>PowerPoint Presentation</vt:lpstr>
      <vt:lpstr>Tutorial practico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Laurens Versluis</dc:creator>
  <cp:lastModifiedBy>Mateo Neira</cp:lastModifiedBy>
  <cp:revision>109</cp:revision>
  <dcterms:created xsi:type="dcterms:W3CDTF">2024-06-10T08:35:43Z</dcterms:created>
  <dcterms:modified xsi:type="dcterms:W3CDTF">2026-01-15T16:41:09Z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0x010100C7031F1B99BD28479046B99E0BB1DD4F</vt:lpwstr>
  </property>
  <property fmtid="{D5CDD505-2E9C-101B-9397-08002B2CF9AE}" pid="3" name="MediaServiceImageTags">
    <vt:lpwstr/>
  </property>
</Properties>
</file>